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7" r:id="rId6"/>
    <p:sldId id="276" r:id="rId7"/>
    <p:sldId id="289" r:id="rId8"/>
    <p:sldId id="296" r:id="rId9"/>
    <p:sldId id="297" r:id="rId10"/>
    <p:sldId id="288" r:id="rId11"/>
    <p:sldId id="261" r:id="rId12"/>
    <p:sldId id="263" r:id="rId13"/>
    <p:sldId id="264" r:id="rId14"/>
    <p:sldId id="277" r:id="rId15"/>
    <p:sldId id="290" r:id="rId16"/>
    <p:sldId id="278" r:id="rId17"/>
    <p:sldId id="279" r:id="rId18"/>
    <p:sldId id="281" r:id="rId19"/>
    <p:sldId id="265" r:id="rId20"/>
    <p:sldId id="282" r:id="rId21"/>
    <p:sldId id="266" r:id="rId22"/>
    <p:sldId id="291" r:id="rId23"/>
    <p:sldId id="267" r:id="rId24"/>
    <p:sldId id="283" r:id="rId25"/>
    <p:sldId id="284" r:id="rId26"/>
    <p:sldId id="285" r:id="rId27"/>
    <p:sldId id="268" r:id="rId28"/>
    <p:sldId id="269" r:id="rId29"/>
    <p:sldId id="292" r:id="rId30"/>
    <p:sldId id="275" r:id="rId31"/>
    <p:sldId id="29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742BC59-2909-4841-B21E-3DA330DE4E9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A8F4FF9-AFED-48D5-B872-6642277E0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533400"/>
            <a:ext cx="6048672" cy="2967608"/>
          </a:xfrm>
        </p:spPr>
        <p:txBody>
          <a:bodyPr/>
          <a:lstStyle/>
          <a:p>
            <a:pPr algn="ctr"/>
            <a:r>
              <a:rPr lang="ru-RU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Деятельность</a:t>
            </a:r>
            <a:br>
              <a:rPr lang="ru-RU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800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мини-технопарка «Квантум» г.о.Октябрьск</a:t>
            </a:r>
            <a:endParaRPr lang="ru-RU" sz="4800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466030" cy="276945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Информация, отражающая работу</a:t>
            </a:r>
          </a:p>
          <a:p>
            <a:r>
              <a:rPr lang="ru-RU" dirty="0" smtClean="0"/>
              <a:t>мини-технопарка</a:t>
            </a:r>
          </a:p>
          <a:p>
            <a:r>
              <a:rPr lang="ru-RU" dirty="0" smtClean="0"/>
              <a:t>СП «ЦВР» ГБОУ СОШ №9 </a:t>
            </a:r>
          </a:p>
          <a:p>
            <a:r>
              <a:rPr lang="ru-RU" dirty="0" smtClean="0"/>
              <a:t>г.о. Октябрьск</a:t>
            </a:r>
          </a:p>
          <a:p>
            <a:r>
              <a:rPr lang="ru-RU" dirty="0" smtClean="0"/>
              <a:t> за второе полугодие 2020-2021 </a:t>
            </a:r>
            <a:r>
              <a:rPr lang="ru-RU" dirty="0" err="1" smtClean="0"/>
              <a:t>уч</a:t>
            </a:r>
            <a:r>
              <a:rPr lang="ru-RU" dirty="0" smtClean="0"/>
              <a:t>. года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8064" y="332656"/>
            <a:ext cx="3816424" cy="1152128"/>
          </a:xfrm>
        </p:spPr>
        <p:txBody>
          <a:bodyPr/>
          <a:lstStyle/>
          <a:p>
            <a:pPr algn="ctr"/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Проведена 21 экскурсия</a:t>
            </a:r>
            <a:b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школ г.о.Октябрьск</a:t>
            </a:r>
            <a:b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охватом 525 учащихся</a:t>
            </a:r>
            <a:endParaRPr lang="ru-RU" sz="2400" dirty="0"/>
          </a:p>
        </p:txBody>
      </p:sp>
      <p:pic>
        <p:nvPicPr>
          <p:cNvPr id="4" name="Рисунок 3" descr="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5076056" cy="2142152"/>
          </a:xfrm>
          <a:prstGeom prst="rect">
            <a:avLst/>
          </a:prstGeom>
        </p:spPr>
      </p:pic>
      <p:pic>
        <p:nvPicPr>
          <p:cNvPr id="5" name="Рисунок 4" descr="_слайд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2492896"/>
            <a:ext cx="5088078" cy="2160240"/>
          </a:xfrm>
          <a:prstGeom prst="rect">
            <a:avLst/>
          </a:prstGeom>
        </p:spPr>
      </p:pic>
      <p:pic>
        <p:nvPicPr>
          <p:cNvPr id="6" name="Рисунок 5" descr="6б экскурсия-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725144"/>
            <a:ext cx="4176464" cy="19792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8а экскурсия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6804248" cy="2798522"/>
          </a:xfrm>
          <a:prstGeom prst="rect">
            <a:avLst/>
          </a:prstGeom>
        </p:spPr>
      </p:pic>
      <p:pic>
        <p:nvPicPr>
          <p:cNvPr id="9" name="Рисунок 8" descr="8б экскурсия-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501008"/>
            <a:ext cx="6588224" cy="3106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5904656" cy="792088"/>
          </a:xfrm>
        </p:spPr>
        <p:txBody>
          <a:bodyPr/>
          <a:lstStyle/>
          <a:p>
            <a:pPr algn="ctr"/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Проектная деятельность обучающихся мини-технопарка</a:t>
            </a:r>
            <a:endParaRPr lang="ru-RU" sz="24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1700808"/>
            <a:ext cx="6228184" cy="4896544"/>
          </a:xfrm>
        </p:spPr>
        <p:txBody>
          <a:bodyPr>
            <a:normAutofit/>
          </a:bodyPr>
          <a:lstStyle/>
          <a:p>
            <a:pPr algn="l"/>
            <a:r>
              <a:rPr lang="ru-RU" i="1" dirty="0" smtClean="0"/>
              <a:t>За 2020-2021 </a:t>
            </a:r>
            <a:r>
              <a:rPr lang="ru-RU" i="1" dirty="0" err="1" smtClean="0"/>
              <a:t>уч.год</a:t>
            </a:r>
            <a:r>
              <a:rPr lang="ru-RU" i="1" dirty="0" smtClean="0"/>
              <a:t> удалось реализовать проекты</a:t>
            </a:r>
            <a:r>
              <a:rPr lang="ru-RU" i="1" dirty="0" smtClean="0"/>
              <a:t>:</a:t>
            </a:r>
            <a:endParaRPr lang="ru-RU" i="1" dirty="0" smtClean="0"/>
          </a:p>
          <a:p>
            <a:pPr algn="l">
              <a:buFont typeface="Arial" charset="0"/>
              <a:buChar char="•"/>
            </a:pPr>
            <a:r>
              <a:rPr lang="ru-RU" dirty="0" smtClean="0"/>
              <a:t>* Напольный вариант проектной идеи «Доступная игровая среда </a:t>
            </a:r>
            <a:r>
              <a:rPr lang="en-US" dirty="0" smtClean="0"/>
              <a:t>KODU</a:t>
            </a:r>
            <a:r>
              <a:rPr lang="ru-RU" dirty="0" smtClean="0"/>
              <a:t>» - </a:t>
            </a:r>
            <a:r>
              <a:rPr lang="ru-RU" dirty="0" smtClean="0"/>
              <a:t>ПДО </a:t>
            </a:r>
            <a:r>
              <a:rPr lang="ru-RU" dirty="0" smtClean="0"/>
              <a:t>Зяблова Г.С.</a:t>
            </a:r>
          </a:p>
          <a:p>
            <a:pPr algn="l">
              <a:buFont typeface="Arial" charset="0"/>
              <a:buChar char="•"/>
            </a:pPr>
            <a:r>
              <a:rPr lang="ru-RU" dirty="0" smtClean="0"/>
              <a:t>* Проект </a:t>
            </a:r>
            <a:r>
              <a:rPr lang="ru-RU" dirty="0" smtClean="0"/>
              <a:t>«</a:t>
            </a:r>
            <a:r>
              <a:rPr lang="ru-RU" dirty="0" err="1" smtClean="0"/>
              <a:t>Б</a:t>
            </a:r>
            <a:r>
              <a:rPr lang="ru-RU" dirty="0" err="1" smtClean="0"/>
              <a:t>изиборд</a:t>
            </a:r>
            <a:r>
              <a:rPr lang="ru-RU" dirty="0" smtClean="0"/>
              <a:t>» </a:t>
            </a:r>
            <a:r>
              <a:rPr lang="ru-RU" dirty="0" smtClean="0"/>
              <a:t>– ПДО Зяблова Г.С.</a:t>
            </a:r>
          </a:p>
          <a:p>
            <a:pPr algn="l">
              <a:buFont typeface="Arial" charset="0"/>
              <a:buChar char="•"/>
            </a:pPr>
            <a:r>
              <a:rPr lang="ru-RU" dirty="0" smtClean="0"/>
              <a:t>* Проект развивающих игр «Плоские кубики» - ПДО Зяблова Г.С.</a:t>
            </a:r>
          </a:p>
          <a:p>
            <a:pPr algn="l">
              <a:buFont typeface="Arial" charset="0"/>
              <a:buChar char="•"/>
            </a:pPr>
            <a:r>
              <a:rPr lang="ru-RU" dirty="0" smtClean="0"/>
              <a:t>* Мобильное приложение «Познавательная физика» – ПДО Лебединский Л.Л</a:t>
            </a:r>
            <a:r>
              <a:rPr lang="ru-RU" dirty="0" smtClean="0"/>
              <a:t>.</a:t>
            </a:r>
          </a:p>
          <a:p>
            <a:pPr algn="l">
              <a:buFont typeface="Arial" charset="0"/>
              <a:buChar char="•"/>
            </a:pPr>
            <a:r>
              <a:rPr lang="ru-RU" dirty="0" smtClean="0"/>
              <a:t>* «</a:t>
            </a:r>
            <a:r>
              <a:rPr lang="ru-RU" dirty="0" err="1" smtClean="0"/>
              <a:t>Робот-огнеборец</a:t>
            </a:r>
            <a:r>
              <a:rPr lang="ru-RU" dirty="0" smtClean="0"/>
              <a:t>» – ПДО </a:t>
            </a:r>
            <a:r>
              <a:rPr lang="ru-RU" dirty="0" err="1" smtClean="0"/>
              <a:t>Сейкин</a:t>
            </a:r>
            <a:r>
              <a:rPr lang="ru-RU" dirty="0" smtClean="0"/>
              <a:t> И.Е.</a:t>
            </a:r>
          </a:p>
          <a:p>
            <a:pPr algn="l">
              <a:buFont typeface="Arial" charset="0"/>
              <a:buChar char="•"/>
            </a:pPr>
            <a:endParaRPr lang="ru-RU" sz="1200" dirty="0" smtClean="0"/>
          </a:p>
          <a:p>
            <a:pPr algn="l">
              <a:buFont typeface="Arial" charset="0"/>
              <a:buChar char="•"/>
            </a:pPr>
            <a:r>
              <a:rPr lang="ru-RU" sz="1600" dirty="0" smtClean="0"/>
              <a:t>(на данный момент на стадии подготовки к защите проекта и окончательном оформлении презентации)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404664"/>
            <a:ext cx="5832648" cy="1080120"/>
          </a:xfrm>
        </p:spPr>
        <p:txBody>
          <a:bodyPr/>
          <a:lstStyle/>
          <a:p>
            <a:pPr algn="ctr"/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Участие и результат обучающихся в мероприятия </a:t>
            </a: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разного уровня</a:t>
            </a:r>
            <a:endParaRPr lang="ru-RU" sz="24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_скрин статьи видео-уроки янв 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3363869" cy="3127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9" y="5157192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Онлайн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вебинары</a:t>
            </a:r>
            <a:r>
              <a:rPr lang="ru-RU" dirty="0" smtClean="0">
                <a:solidFill>
                  <a:schemeClr val="bg1"/>
                </a:solidFill>
              </a:rPr>
              <a:t> и мастер </a:t>
            </a:r>
            <a:r>
              <a:rPr lang="ru-RU" dirty="0" smtClean="0">
                <a:solidFill>
                  <a:schemeClr val="bg1"/>
                </a:solidFill>
              </a:rPr>
              <a:t>классы ЦМИТ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 err="1" smtClean="0">
                <a:solidFill>
                  <a:schemeClr val="bg1"/>
                </a:solidFill>
              </a:rPr>
              <a:t>Коптер</a:t>
            </a:r>
            <a:r>
              <a:rPr lang="ru-RU" dirty="0" smtClean="0">
                <a:solidFill>
                  <a:schemeClr val="bg1"/>
                </a:solidFill>
              </a:rPr>
              <a:t>» - </a:t>
            </a:r>
            <a:r>
              <a:rPr lang="ru-RU" dirty="0" smtClean="0">
                <a:solidFill>
                  <a:schemeClr val="bg1"/>
                </a:solidFill>
              </a:rPr>
              <a:t>дистанционные слушатели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_скрин статья VR янв 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988840"/>
            <a:ext cx="4702440" cy="3096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920" y="5373216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Победное 2 место в Межрегиональном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конкурсе на лучшее приложение </a:t>
            </a:r>
            <a:r>
              <a:rPr lang="en-US" dirty="0" smtClean="0">
                <a:solidFill>
                  <a:schemeClr val="bg1"/>
                </a:solidFill>
              </a:rPr>
              <a:t>Unity</a:t>
            </a:r>
            <a:r>
              <a:rPr lang="ru-RU" dirty="0" smtClean="0">
                <a:solidFill>
                  <a:schemeClr val="bg1"/>
                </a:solidFill>
              </a:rPr>
              <a:t> для </a:t>
            </a:r>
            <a:r>
              <a:rPr lang="en-US" dirty="0" smtClean="0">
                <a:solidFill>
                  <a:schemeClr val="bg1"/>
                </a:solidFill>
              </a:rPr>
              <a:t>AR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скрин статья квантошахматы 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88641"/>
            <a:ext cx="5402446" cy="504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661248"/>
            <a:ext cx="528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Приняло участие 16 учащихся, из них 2 победителя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_разин квантошахма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3429000"/>
            <a:ext cx="2323937" cy="3284984"/>
          </a:xfrm>
          <a:prstGeom prst="rect">
            <a:avLst/>
          </a:prstGeom>
        </p:spPr>
      </p:pic>
      <p:pic>
        <p:nvPicPr>
          <p:cNvPr id="9" name="Рисунок 8" descr="рази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88640"/>
            <a:ext cx="2307252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96144" cy="1863755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332656"/>
            <a:ext cx="1303175" cy="1872208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620688"/>
            <a:ext cx="1312596" cy="1872208"/>
          </a:xfrm>
          <a:prstGeom prst="rect">
            <a:avLst/>
          </a:prstGeom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908720"/>
            <a:ext cx="1300877" cy="1872208"/>
          </a:xfrm>
          <a:prstGeom prst="rect">
            <a:avLst/>
          </a:prstGeom>
        </p:spPr>
      </p:pic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1124744"/>
            <a:ext cx="1296144" cy="1874154"/>
          </a:xfrm>
          <a:prstGeom prst="rect">
            <a:avLst/>
          </a:prstGeom>
        </p:spPr>
      </p:pic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1412776"/>
            <a:ext cx="1296144" cy="1854527"/>
          </a:xfrm>
          <a:prstGeom prst="rect">
            <a:avLst/>
          </a:prstGeom>
        </p:spPr>
      </p:pic>
      <p:pic>
        <p:nvPicPr>
          <p:cNvPr id="10" name="Рисунок 9" descr="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492896"/>
            <a:ext cx="1306737" cy="1872208"/>
          </a:xfrm>
          <a:prstGeom prst="rect">
            <a:avLst/>
          </a:prstGeom>
        </p:spPr>
      </p:pic>
      <p:pic>
        <p:nvPicPr>
          <p:cNvPr id="11" name="Рисунок 10" descr="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19672" y="2708920"/>
            <a:ext cx="1310840" cy="1872208"/>
          </a:xfrm>
          <a:prstGeom prst="rect">
            <a:avLst/>
          </a:prstGeom>
        </p:spPr>
      </p:pic>
      <p:pic>
        <p:nvPicPr>
          <p:cNvPr id="12" name="Рисунок 11" descr="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59832" y="2852936"/>
            <a:ext cx="1300631" cy="1872208"/>
          </a:xfrm>
          <a:prstGeom prst="rect">
            <a:avLst/>
          </a:prstGeom>
        </p:spPr>
      </p:pic>
      <p:pic>
        <p:nvPicPr>
          <p:cNvPr id="13" name="Рисунок 12" descr="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99992" y="3068960"/>
            <a:ext cx="1296818" cy="1872207"/>
          </a:xfrm>
          <a:prstGeom prst="rect">
            <a:avLst/>
          </a:prstGeom>
        </p:spPr>
      </p:pic>
      <p:pic>
        <p:nvPicPr>
          <p:cNvPr id="14" name="Рисунок 13" descr="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0152" y="3356992"/>
            <a:ext cx="1312597" cy="1872208"/>
          </a:xfrm>
          <a:prstGeom prst="rect">
            <a:avLst/>
          </a:prstGeom>
        </p:spPr>
      </p:pic>
      <p:pic>
        <p:nvPicPr>
          <p:cNvPr id="15" name="Рисунок 14" descr="1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3645024"/>
            <a:ext cx="1296144" cy="1873837"/>
          </a:xfrm>
          <a:prstGeom prst="rect">
            <a:avLst/>
          </a:prstGeom>
        </p:spPr>
      </p:pic>
      <p:pic>
        <p:nvPicPr>
          <p:cNvPr id="16" name="Рисунок 15" descr="1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4581128"/>
            <a:ext cx="1296818" cy="1872208"/>
          </a:xfrm>
          <a:prstGeom prst="rect">
            <a:avLst/>
          </a:prstGeom>
        </p:spPr>
      </p:pic>
      <p:pic>
        <p:nvPicPr>
          <p:cNvPr id="17" name="Рисунок 16" descr="1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19672" y="4797152"/>
            <a:ext cx="1300877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скрин статья IT 27.03.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027917" cy="3806180"/>
          </a:xfrm>
          <a:prstGeom prst="rect">
            <a:avLst/>
          </a:prstGeom>
        </p:spPr>
      </p:pic>
      <p:pic>
        <p:nvPicPr>
          <p:cNvPr id="5" name="Рисунок 4" descr="_темарцев 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73016"/>
            <a:ext cx="1512168" cy="2170968"/>
          </a:xfrm>
          <a:prstGeom prst="rect">
            <a:avLst/>
          </a:prstGeom>
        </p:spPr>
      </p:pic>
      <p:pic>
        <p:nvPicPr>
          <p:cNvPr id="6" name="Рисунок 5" descr="_панфилов 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4509120"/>
            <a:ext cx="1512168" cy="2168456"/>
          </a:xfrm>
          <a:prstGeom prst="rect">
            <a:avLst/>
          </a:prstGeom>
        </p:spPr>
      </p:pic>
      <p:pic>
        <p:nvPicPr>
          <p:cNvPr id="7" name="Рисунок 6" descr="_зель 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429000"/>
            <a:ext cx="1637146" cy="2376264"/>
          </a:xfrm>
          <a:prstGeom prst="rect">
            <a:avLst/>
          </a:prstGeom>
        </p:spPr>
      </p:pic>
      <p:pic>
        <p:nvPicPr>
          <p:cNvPr id="8" name="Рисунок 7" descr="_photo_2021-04-02_16-41-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260648"/>
            <a:ext cx="3960440" cy="2227748"/>
          </a:xfrm>
          <a:prstGeom prst="rect">
            <a:avLst/>
          </a:prstGeom>
        </p:spPr>
      </p:pic>
      <p:pic>
        <p:nvPicPr>
          <p:cNvPr id="9" name="Рисунок 8" descr="_Региональный хакатон по IT пдо Лебединский март 2021г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2492896"/>
            <a:ext cx="2952328" cy="41765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скрин статья Dit диктант апр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5154836" cy="4320480"/>
          </a:xfrm>
          <a:prstGeom prst="rect">
            <a:avLst/>
          </a:prstGeom>
        </p:spPr>
      </p:pic>
      <p:pic>
        <p:nvPicPr>
          <p:cNvPr id="6" name="Рисунок 5" descr="_dit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8640"/>
            <a:ext cx="3398342" cy="2426302"/>
          </a:xfrm>
          <a:prstGeom prst="rect">
            <a:avLst/>
          </a:prstGeom>
        </p:spPr>
      </p:pic>
      <p:pic>
        <p:nvPicPr>
          <p:cNvPr id="7" name="Рисунок 6" descr="_dit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653136"/>
            <a:ext cx="2808312" cy="2013627"/>
          </a:xfrm>
          <a:prstGeom prst="rect">
            <a:avLst/>
          </a:prstGeom>
        </p:spPr>
      </p:pic>
      <p:pic>
        <p:nvPicPr>
          <p:cNvPr id="8" name="Рисунок 7" descr="_dit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708920"/>
            <a:ext cx="3384376" cy="2396952"/>
          </a:xfrm>
          <a:prstGeom prst="rect">
            <a:avLst/>
          </a:prstGeom>
        </p:spPr>
      </p:pic>
      <p:pic>
        <p:nvPicPr>
          <p:cNvPr id="9" name="Рисунок 8" descr="_dit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4653136"/>
            <a:ext cx="2880320" cy="20239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скрин статья VR апр 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88641"/>
            <a:ext cx="4464496" cy="4525341"/>
          </a:xfrm>
          <a:prstGeom prst="rect">
            <a:avLst/>
          </a:prstGeom>
        </p:spPr>
      </p:pic>
      <p:pic>
        <p:nvPicPr>
          <p:cNvPr id="5" name="Рисунок 4" descr="VR хакато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3721964" cy="52611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332656"/>
            <a:ext cx="6588224" cy="792088"/>
          </a:xfrm>
        </p:spPr>
        <p:txBody>
          <a:bodyPr/>
          <a:lstStyle/>
          <a:p>
            <a:pPr algn="ctr"/>
            <a:r>
              <a:rPr lang="ru-RU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Принимали участие в </a:t>
            </a:r>
            <a:r>
              <a:rPr lang="ru-RU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мероприятиях</a:t>
            </a:r>
            <a:br>
              <a:rPr lang="ru-RU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IT-</a:t>
            </a:r>
            <a:r>
              <a:rPr lang="ru-RU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каникулы от </a:t>
            </a:r>
            <a:r>
              <a:rPr lang="en-US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IT-Cube</a:t>
            </a:r>
            <a:r>
              <a:rPr lang="ru-RU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18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(всего 136 человек)</a:t>
            </a:r>
            <a:endParaRPr lang="ru-RU" sz="1800" i="1" dirty="0"/>
          </a:p>
        </p:txBody>
      </p:sp>
      <p:pic>
        <p:nvPicPr>
          <p:cNvPr id="6" name="Рисунок 5" descr="девочки (6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2736304" cy="1934902"/>
          </a:xfrm>
          <a:prstGeom prst="rect">
            <a:avLst/>
          </a:prstGeom>
        </p:spPr>
      </p:pic>
      <p:pic>
        <p:nvPicPr>
          <p:cNvPr id="7" name="Рисунок 6" descr="девочки (30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268760"/>
            <a:ext cx="2592288" cy="1833065"/>
          </a:xfrm>
          <a:prstGeom prst="rect">
            <a:avLst/>
          </a:prstGeom>
        </p:spPr>
      </p:pic>
      <p:pic>
        <p:nvPicPr>
          <p:cNvPr id="8" name="Рисунок 7" descr="девочки (33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556792"/>
            <a:ext cx="2664296" cy="1883983"/>
          </a:xfrm>
          <a:prstGeom prst="rect">
            <a:avLst/>
          </a:prstGeom>
        </p:spPr>
      </p:pic>
      <p:pic>
        <p:nvPicPr>
          <p:cNvPr id="9" name="Рисунок 8" descr="девочки (82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1988840"/>
            <a:ext cx="2664296" cy="1883984"/>
          </a:xfrm>
          <a:prstGeom prst="rect">
            <a:avLst/>
          </a:prstGeom>
        </p:spPr>
      </p:pic>
      <p:pic>
        <p:nvPicPr>
          <p:cNvPr id="10" name="Рисунок 9" descr="Мальчики (7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1" y="3284984"/>
            <a:ext cx="2749475" cy="1944216"/>
          </a:xfrm>
          <a:prstGeom prst="rect">
            <a:avLst/>
          </a:prstGeom>
        </p:spPr>
      </p:pic>
      <p:pic>
        <p:nvPicPr>
          <p:cNvPr id="11" name="Рисунок 10" descr="Мальчики (397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7" y="3573016"/>
            <a:ext cx="2736304" cy="1934902"/>
          </a:xfrm>
          <a:prstGeom prst="rect">
            <a:avLst/>
          </a:prstGeom>
        </p:spPr>
      </p:pic>
      <p:pic>
        <p:nvPicPr>
          <p:cNvPr id="12" name="Рисунок 11" descr="Мальчики (505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3968" y="4005064"/>
            <a:ext cx="2736304" cy="1934902"/>
          </a:xfrm>
          <a:prstGeom prst="rect">
            <a:avLst/>
          </a:prstGeom>
        </p:spPr>
      </p:pic>
      <p:pic>
        <p:nvPicPr>
          <p:cNvPr id="13" name="Рисунок 12" descr="Мальчики (600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72201" y="4509120"/>
            <a:ext cx="2771799" cy="196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188640"/>
            <a:ext cx="6192688" cy="6912396"/>
          </a:xfrm>
        </p:spPr>
        <p:txBody>
          <a:bodyPr>
            <a:normAutofit/>
          </a:bodyPr>
          <a:lstStyle/>
          <a:p>
            <a:pPr marL="342900" indent="-342900" algn="ctr"/>
            <a:r>
              <a:rPr lang="ru-RU" sz="2400" b="1" u="sng" dirty="0" smtClean="0"/>
              <a:t>Перечень программ, реализуемых в рамках мини-технопарка</a:t>
            </a:r>
            <a:endParaRPr lang="ru-RU" b="1" u="sng" dirty="0" smtClean="0"/>
          </a:p>
          <a:p>
            <a:pPr marL="342900" indent="-342900" algn="l"/>
            <a:r>
              <a:rPr lang="ru-RU" sz="2400" i="1" dirty="0" smtClean="0"/>
              <a:t>В 2020-2021 учебном году реализуются 6 модульных дополнительных  общеобразовательных общеразвивающих программ. </a:t>
            </a:r>
          </a:p>
          <a:p>
            <a:pPr marL="342900" indent="-342900" algn="l"/>
            <a:r>
              <a:rPr lang="ru-RU" sz="2400" i="1" dirty="0" smtClean="0"/>
              <a:t>Обучение по программам </a:t>
            </a:r>
            <a:r>
              <a:rPr lang="ru-RU" sz="2400" i="1" dirty="0" smtClean="0"/>
              <a:t>проходят </a:t>
            </a:r>
            <a:r>
              <a:rPr lang="ru-RU" sz="2400" i="1" dirty="0" smtClean="0"/>
              <a:t>276 обучающихся в </a:t>
            </a:r>
            <a:r>
              <a:rPr lang="ru-RU" sz="2400" i="1" dirty="0" smtClean="0"/>
              <a:t>возрасте </a:t>
            </a:r>
            <a:r>
              <a:rPr lang="ru-RU" sz="2400" i="1" dirty="0" smtClean="0"/>
              <a:t>с 7 до 17 лет</a:t>
            </a:r>
          </a:p>
          <a:p>
            <a:pPr marL="342900" indent="-342900" algn="l"/>
            <a:endParaRPr lang="ru-RU" sz="1100" dirty="0" smtClean="0"/>
          </a:p>
          <a:p>
            <a:pPr algn="l"/>
            <a:r>
              <a:rPr lang="ru-RU" dirty="0" smtClean="0"/>
              <a:t>- § </a:t>
            </a:r>
            <a:r>
              <a:rPr lang="en-US" dirty="0" smtClean="0"/>
              <a:t>IT-</a:t>
            </a:r>
            <a:r>
              <a:rPr lang="ru-RU" dirty="0" smtClean="0"/>
              <a:t>квантум. Программирование на визуальном языке «</a:t>
            </a:r>
            <a:r>
              <a:rPr lang="en-US" dirty="0" err="1" smtClean="0"/>
              <a:t>Kodu</a:t>
            </a:r>
            <a:r>
              <a:rPr lang="en-US" dirty="0" smtClean="0"/>
              <a:t> game lab</a:t>
            </a:r>
            <a:r>
              <a:rPr lang="ru-RU" dirty="0" smtClean="0"/>
              <a:t>»</a:t>
            </a:r>
          </a:p>
          <a:p>
            <a:pPr algn="l"/>
            <a:r>
              <a:rPr lang="ru-RU" dirty="0" smtClean="0"/>
              <a:t>- § </a:t>
            </a:r>
            <a:r>
              <a:rPr lang="en-US" dirty="0" smtClean="0"/>
              <a:t>IT-</a:t>
            </a:r>
            <a:r>
              <a:rPr lang="ru-RU" dirty="0" smtClean="0"/>
              <a:t>квантум. Я инженер-конструктор</a:t>
            </a:r>
          </a:p>
          <a:p>
            <a:pPr algn="l"/>
            <a:r>
              <a:rPr lang="ru-RU" dirty="0" smtClean="0"/>
              <a:t>- § </a:t>
            </a:r>
            <a:r>
              <a:rPr lang="ru-RU" dirty="0" err="1" smtClean="0"/>
              <a:t>Робо</a:t>
            </a:r>
            <a:r>
              <a:rPr lang="en-US" dirty="0" smtClean="0"/>
              <a:t> VR</a:t>
            </a:r>
          </a:p>
          <a:p>
            <a:pPr algn="l"/>
            <a:r>
              <a:rPr lang="ru-RU" dirty="0" smtClean="0"/>
              <a:t>- § </a:t>
            </a:r>
            <a:r>
              <a:rPr lang="en-US" dirty="0" smtClean="0"/>
              <a:t>IT-</a:t>
            </a:r>
            <a:r>
              <a:rPr lang="ru-RU" dirty="0" smtClean="0"/>
              <a:t>квантум.</a:t>
            </a:r>
            <a:r>
              <a:rPr lang="en-US" dirty="0" smtClean="0"/>
              <a:t> </a:t>
            </a:r>
            <a:r>
              <a:rPr lang="ru-RU" dirty="0" smtClean="0"/>
              <a:t>Основы программирования на языке С</a:t>
            </a:r>
            <a:r>
              <a:rPr lang="en-US" dirty="0" smtClean="0"/>
              <a:t>#</a:t>
            </a:r>
            <a:endParaRPr lang="ru-RU" dirty="0" smtClean="0"/>
          </a:p>
          <a:p>
            <a:pPr algn="l"/>
            <a:r>
              <a:rPr lang="ru-RU" dirty="0" smtClean="0"/>
              <a:t> -§ </a:t>
            </a:r>
            <a:r>
              <a:rPr lang="ru-RU" dirty="0" err="1" smtClean="0"/>
              <a:t>Робо</a:t>
            </a:r>
            <a:r>
              <a:rPr lang="ru-RU" dirty="0" smtClean="0"/>
              <a:t> Квантум</a:t>
            </a:r>
          </a:p>
          <a:p>
            <a:pPr algn="l"/>
            <a:r>
              <a:rPr lang="ru-RU" dirty="0" smtClean="0"/>
              <a:t>- § </a:t>
            </a:r>
            <a:r>
              <a:rPr lang="ru-RU" dirty="0" err="1" smtClean="0"/>
              <a:t>Робо</a:t>
            </a:r>
            <a:r>
              <a:rPr lang="ru-RU" dirty="0" smtClean="0"/>
              <a:t> Мастер (Старт)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1772816"/>
            <a:ext cx="4680520" cy="3332781"/>
          </a:xfrm>
          <a:prstGeom prst="rect">
            <a:avLst/>
          </a:prstGeom>
        </p:spPr>
      </p:pic>
      <p:pic>
        <p:nvPicPr>
          <p:cNvPr id="5" name="Рисунок 4" descr="3д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4032448" cy="57312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533400"/>
            <a:ext cx="5688632" cy="807368"/>
          </a:xfrm>
        </p:spPr>
        <p:txBody>
          <a:bodyPr/>
          <a:lstStyle/>
          <a:p>
            <a:pPr algn="ctr"/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данный момент</a:t>
            </a:r>
            <a:b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поданы заявки на участие в конкурсах</a:t>
            </a:r>
            <a:endParaRPr lang="ru-RU" sz="24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1916832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 Окружной конкурс творческих работ на создание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эмблемы к юбилею 80-летию АО «</a:t>
            </a:r>
            <a:r>
              <a:rPr lang="ru-RU" dirty="0" err="1" smtClean="0">
                <a:solidFill>
                  <a:schemeClr val="bg1"/>
                </a:solidFill>
              </a:rPr>
              <a:t>ТяжМаш</a:t>
            </a:r>
            <a:r>
              <a:rPr lang="ru-RU" dirty="0" smtClean="0">
                <a:solidFill>
                  <a:schemeClr val="bg1"/>
                </a:solidFill>
              </a:rPr>
              <a:t>»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Региональный робототехнический фестиваль «</a:t>
            </a:r>
            <a:r>
              <a:rPr lang="ru-RU" dirty="0" err="1" smtClean="0">
                <a:solidFill>
                  <a:schemeClr val="bg1"/>
                </a:solidFill>
              </a:rPr>
              <a:t>РобоВесна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</a:p>
          <a:p>
            <a:pPr>
              <a:buFont typeface="Arial" charset="0"/>
              <a:buChar char="•"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 Всероссийский конкурс компьютерного творчества 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en-US" dirty="0" err="1" smtClean="0">
                <a:solidFill>
                  <a:schemeClr val="bg1"/>
                </a:solidFill>
              </a:rPr>
              <a:t>UPgrade</a:t>
            </a:r>
            <a:r>
              <a:rPr lang="ru-RU" dirty="0" smtClean="0">
                <a:solidFill>
                  <a:schemeClr val="bg1"/>
                </a:solidFill>
              </a:rPr>
              <a:t>» от ЦДО «</a:t>
            </a:r>
            <a:r>
              <a:rPr lang="ru-RU" dirty="0" err="1" smtClean="0">
                <a:solidFill>
                  <a:schemeClr val="bg1"/>
                </a:solidFill>
              </a:rPr>
              <a:t>Интелект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332656"/>
            <a:ext cx="5976664" cy="1152128"/>
          </a:xfrm>
        </p:spPr>
        <p:txBody>
          <a:bodyPr/>
          <a:lstStyle/>
          <a:p>
            <a:pPr algn="ctr"/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Участие и результат участия педагогических работников в мероприятиях областного уровня и выше</a:t>
            </a:r>
            <a:endParaRPr lang="ru-RU" sz="2400" dirty="0"/>
          </a:p>
        </p:txBody>
      </p:sp>
      <p:pic>
        <p:nvPicPr>
          <p:cNvPr id="4" name="Рисунок 3" descr="Почетная грамота Пухова ,сердце отдаю детям ,март 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556792"/>
            <a:ext cx="3573273" cy="5040560"/>
          </a:xfrm>
          <a:prstGeom prst="rect">
            <a:avLst/>
          </a:prstGeom>
        </p:spPr>
      </p:pic>
      <p:pic>
        <p:nvPicPr>
          <p:cNvPr id="5" name="Рисунок 4" descr="Областной Пухова Е.В. сердце отдаю детям ,март 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2942" y="1556792"/>
            <a:ext cx="3553861" cy="50131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_сертификат участника семинара 02.04.20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3096344" cy="4377457"/>
          </a:xfrm>
          <a:prstGeom prst="rect">
            <a:avLst/>
          </a:prstGeom>
        </p:spPr>
      </p:pic>
      <p:pic>
        <p:nvPicPr>
          <p:cNvPr id="7" name="Рисунок 6" descr="_сертификат участника семинара 05.03.20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196752"/>
            <a:ext cx="3024336" cy="4276857"/>
          </a:xfrm>
          <a:prstGeom prst="rect">
            <a:avLst/>
          </a:prstGeom>
        </p:spPr>
      </p:pic>
      <p:pic>
        <p:nvPicPr>
          <p:cNvPr id="9" name="Рисунок 8" descr="_0 НОВЫЙ сертификат участника семинара 19.05.20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2492896"/>
            <a:ext cx="2953344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196752"/>
            <a:ext cx="2736304" cy="3958644"/>
          </a:xfrm>
          <a:prstGeom prst="rect">
            <a:avLst/>
          </a:prstGeom>
        </p:spPr>
      </p:pic>
      <p:pic>
        <p:nvPicPr>
          <p:cNvPr id="5" name="Рисунок 4" descr="_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2912449" cy="4176464"/>
          </a:xfrm>
          <a:prstGeom prst="rect">
            <a:avLst/>
          </a:prstGeom>
        </p:spPr>
      </p:pic>
      <p:pic>
        <p:nvPicPr>
          <p:cNvPr id="6" name="Рисунок 5" descr="_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348880"/>
            <a:ext cx="2815400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975" cy="61931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27820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275" y="376237"/>
            <a:ext cx="8553450" cy="610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628800"/>
            <a:ext cx="6880498" cy="4721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548680"/>
            <a:ext cx="811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В качестве спикера в серии </a:t>
            </a:r>
            <a:r>
              <a:rPr lang="ru-RU" b="1" i="1" dirty="0" err="1" smtClean="0">
                <a:solidFill>
                  <a:schemeClr val="bg1"/>
                </a:solidFill>
              </a:rPr>
              <a:t>вебинаров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для </a:t>
            </a:r>
            <a:r>
              <a:rPr lang="ru-RU" b="1" i="1" dirty="0" smtClean="0">
                <a:solidFill>
                  <a:schemeClr val="bg1"/>
                </a:solidFill>
              </a:rPr>
              <a:t>педагогических работников </a:t>
            </a:r>
            <a:r>
              <a:rPr lang="ru-RU" b="1" i="1" dirty="0" smtClean="0">
                <a:solidFill>
                  <a:schemeClr val="bg1"/>
                </a:solidFill>
              </a:rPr>
              <a:t>мини-технопарков Самарской области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(выступление 18.05.2021г </a:t>
            </a:r>
            <a:r>
              <a:rPr lang="ru-RU" b="1" i="1" dirty="0" smtClean="0">
                <a:solidFill>
                  <a:schemeClr val="bg1"/>
                </a:solidFill>
              </a:rPr>
              <a:t> - ПДО </a:t>
            </a:r>
            <a:r>
              <a:rPr lang="ru-RU" b="1" i="1" dirty="0" smtClean="0">
                <a:solidFill>
                  <a:schemeClr val="bg1"/>
                </a:solidFill>
              </a:rPr>
              <a:t>Зяблова Г.С. )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568952" cy="576064"/>
          </a:xfrm>
        </p:spPr>
        <p:txBody>
          <a:bodyPr/>
          <a:lstStyle/>
          <a:p>
            <a:pPr algn="ctr"/>
            <a:r>
              <a:rPr lang="ru-RU" sz="24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Повышение квалификации педагогических работников</a:t>
            </a:r>
            <a:endParaRPr lang="ru-RU" sz="2400" b="0" i="1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удостоверение Сейкина Тольят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03534" y="1461162"/>
            <a:ext cx="4374472" cy="6005893"/>
          </a:xfrm>
          <a:prstGeom prst="rect">
            <a:avLst/>
          </a:prstGeom>
        </p:spPr>
      </p:pic>
      <p:pic>
        <p:nvPicPr>
          <p:cNvPr id="5" name="Рисунок 4" descr="Пухова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86293" y="245955"/>
            <a:ext cx="4326590" cy="59401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533400"/>
            <a:ext cx="5904656" cy="2868168"/>
          </a:xfrm>
        </p:spPr>
        <p:txBody>
          <a:bodyPr/>
          <a:lstStyle/>
          <a:p>
            <a:r>
              <a:rPr lang="ru-RU" sz="32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Мероприятия,</a:t>
            </a:r>
            <a:br>
              <a:rPr lang="ru-RU" sz="32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их организация и проведение </a:t>
            </a:r>
            <a:r>
              <a:rPr lang="ru-RU" sz="32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мини-технопарком</a:t>
            </a:r>
            <a:r>
              <a:rPr lang="ru-RU" sz="32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200" b="0" i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000" b="0" i="1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3717032"/>
            <a:ext cx="6180864" cy="211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Всего во второй половине 2020-2021 года в рамках</a:t>
            </a:r>
          </a:p>
          <a:p>
            <a:pPr>
              <a:lnSpc>
                <a:spcPct val="150000"/>
              </a:lnSpc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реализации комплекса мероприятий направленных</a:t>
            </a:r>
          </a:p>
          <a:p>
            <a:pPr>
              <a:lnSpc>
                <a:spcPct val="150000"/>
              </a:lnSpc>
            </a:pP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развитие детского технического творчества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было организовано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проведено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45 мероприятий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общим охватом 1030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учащихся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Зяблова Scan СИПКРО март 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32078" y="1112538"/>
            <a:ext cx="4586277" cy="6482898"/>
          </a:xfrm>
          <a:prstGeom prst="rect">
            <a:avLst/>
          </a:prstGeom>
        </p:spPr>
      </p:pic>
      <p:pic>
        <p:nvPicPr>
          <p:cNvPr id="4" name="Рисунок 3" descr="_Зяблова СИПКРО Тольятти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61914" y="-593757"/>
            <a:ext cx="4195839" cy="5760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10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3140" cy="60524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188640"/>
            <a:ext cx="4572000" cy="1296144"/>
          </a:xfrm>
        </p:spPr>
        <p:txBody>
          <a:bodyPr/>
          <a:lstStyle/>
          <a:p>
            <a:pPr algn="ctr"/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Проведено 5 мастер-классов</a:t>
            </a:r>
            <a:b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школ г.о.Октябрьск </a:t>
            </a:r>
            <a:b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охватом 125 учащихся</a:t>
            </a:r>
            <a:endParaRPr lang="ru-RU" sz="24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_скрин статья принт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429000"/>
            <a:ext cx="3377199" cy="3240360"/>
          </a:xfrm>
          <a:prstGeom prst="rect">
            <a:avLst/>
          </a:prstGeom>
        </p:spPr>
      </p:pic>
      <p:pic>
        <p:nvPicPr>
          <p:cNvPr id="10" name="Рисунок 9" descr="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4798864" cy="4713551"/>
          </a:xfrm>
          <a:prstGeom prst="rect">
            <a:avLst/>
          </a:prstGeom>
        </p:spPr>
      </p:pic>
      <p:pic>
        <p:nvPicPr>
          <p:cNvPr id="11" name="Рисунок 10" descr="IMG_85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861047"/>
            <a:ext cx="4680520" cy="2808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404664"/>
            <a:ext cx="5832648" cy="1080120"/>
          </a:xfrm>
        </p:spPr>
        <p:txBody>
          <a:bodyPr/>
          <a:lstStyle/>
          <a:p>
            <a:pPr algn="ctr"/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Проведено 19 тематических мероприятий для школ г.о.Октябрьск</a:t>
            </a:r>
            <a:b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 охватом 380 учащихся</a:t>
            </a:r>
            <a:endParaRPr lang="ru-RU" sz="2400" dirty="0"/>
          </a:p>
        </p:txBody>
      </p:sp>
      <p:pic>
        <p:nvPicPr>
          <p:cNvPr id="4" name="Рисунок 3" descr="_скрин статья нед.без.руне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4320481" cy="3841200"/>
          </a:xfrm>
          <a:prstGeom prst="rect">
            <a:avLst/>
          </a:prstGeom>
        </p:spPr>
      </p:pic>
      <p:pic>
        <p:nvPicPr>
          <p:cNvPr id="5" name="Рисунок 4" descr="_скрин статья IT февр 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564904"/>
            <a:ext cx="4225276" cy="40356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скрин статья окна победы 09.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56843" cy="4176464"/>
          </a:xfrm>
          <a:prstGeom prst="rect">
            <a:avLst/>
          </a:prstGeom>
        </p:spPr>
      </p:pic>
      <p:pic>
        <p:nvPicPr>
          <p:cNvPr id="5" name="Рисунок 4" descr="_скрин статья робо 05.05.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708920"/>
            <a:ext cx="4657596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052736"/>
            <a:ext cx="6879278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788024" cy="3362729"/>
          </a:xfrm>
          <a:prstGeom prst="rect">
            <a:avLst/>
          </a:prstGeom>
        </p:spPr>
      </p:pic>
      <p:pic>
        <p:nvPicPr>
          <p:cNvPr id="4" name="Рисунок 3" descr="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56992"/>
            <a:ext cx="4561856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281665" cy="3456384"/>
          </a:xfrm>
          <a:prstGeom prst="rect">
            <a:avLst/>
          </a:prstGeom>
        </p:spPr>
      </p:pic>
      <p:pic>
        <p:nvPicPr>
          <p:cNvPr id="5" name="Рисунок 4" descr="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356992"/>
            <a:ext cx="4721755" cy="330867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345</TotalTime>
  <Words>352</Words>
  <Application>Microsoft Office PowerPoint</Application>
  <PresentationFormat>Экран (4:3)</PresentationFormat>
  <Paragraphs>51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Изящная</vt:lpstr>
      <vt:lpstr>Деятельность мини-технопарка «Квантум» г.о.Октябрьск</vt:lpstr>
      <vt:lpstr>Слайд 2</vt:lpstr>
      <vt:lpstr>Мероприятия, их организация и проведение мини-технопарком </vt:lpstr>
      <vt:lpstr>Проведено 5 мастер-классов для школ г.о.Октябрьск  с охватом 125 учащихся</vt:lpstr>
      <vt:lpstr>Проведено 19 тематических мероприятий для школ г.о.Октябрьск  с охватом 380 учащихся</vt:lpstr>
      <vt:lpstr>Слайд 6</vt:lpstr>
      <vt:lpstr>Слайд 7</vt:lpstr>
      <vt:lpstr>Слайд 8</vt:lpstr>
      <vt:lpstr>Слайд 9</vt:lpstr>
      <vt:lpstr>Проведена 21 экскурсия для школ г.о.Октябрьск с охватом 525 учащихся</vt:lpstr>
      <vt:lpstr>Слайд 11</vt:lpstr>
      <vt:lpstr>Проектная деятельность обучающихся мини-технопарка</vt:lpstr>
      <vt:lpstr>Участие и результат обучающихся в мероприятия разного уровня</vt:lpstr>
      <vt:lpstr>Слайд 14</vt:lpstr>
      <vt:lpstr>Слайд 15</vt:lpstr>
      <vt:lpstr>Слайд 16</vt:lpstr>
      <vt:lpstr>Слайд 17</vt:lpstr>
      <vt:lpstr>Слайд 18</vt:lpstr>
      <vt:lpstr>Принимали участие в мероприятиях  IT-каникулы от IT-Cube (всего 136 человек)</vt:lpstr>
      <vt:lpstr>Слайд 20</vt:lpstr>
      <vt:lpstr>  На данный момент поданы заявки на участие в конкурсах</vt:lpstr>
      <vt:lpstr>Участие и результат участия педагогических работников в мероприятиях областного уровня и выше</vt:lpstr>
      <vt:lpstr>Слайд 23</vt:lpstr>
      <vt:lpstr>Слайд 24</vt:lpstr>
      <vt:lpstr>Слайд 25</vt:lpstr>
      <vt:lpstr>Слайд 26</vt:lpstr>
      <vt:lpstr>Слайд 27</vt:lpstr>
      <vt:lpstr>Слайд 28</vt:lpstr>
      <vt:lpstr>Повышение квалификации педагогических работников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мини-технопарка «Квантум» г.о.Октябрьск</dc:title>
  <dc:creator>qwe</dc:creator>
  <cp:lastModifiedBy>qwe</cp:lastModifiedBy>
  <cp:revision>123</cp:revision>
  <dcterms:created xsi:type="dcterms:W3CDTF">2020-12-24T09:51:03Z</dcterms:created>
  <dcterms:modified xsi:type="dcterms:W3CDTF">2021-05-20T04:09:14Z</dcterms:modified>
</cp:coreProperties>
</file>